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563" r:id="rId3"/>
    <p:sldId id="264" r:id="rId4"/>
    <p:sldId id="564" r:id="rId5"/>
    <p:sldId id="565" r:id="rId6"/>
    <p:sldId id="479" r:id="rId7"/>
    <p:sldId id="519" r:id="rId8"/>
    <p:sldId id="518" r:id="rId9"/>
    <p:sldId id="520" r:id="rId10"/>
    <p:sldId id="525" r:id="rId11"/>
    <p:sldId id="522" r:id="rId12"/>
    <p:sldId id="523" r:id="rId13"/>
    <p:sldId id="521" r:id="rId14"/>
    <p:sldId id="524" r:id="rId15"/>
    <p:sldId id="526" r:id="rId16"/>
    <p:sldId id="530" r:id="rId17"/>
    <p:sldId id="539" r:id="rId18"/>
    <p:sldId id="529" r:id="rId19"/>
    <p:sldId id="435" r:id="rId20"/>
    <p:sldId id="405" r:id="rId21"/>
    <p:sldId id="566" r:id="rId22"/>
    <p:sldId id="552" r:id="rId23"/>
    <p:sldId id="553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13" r:id="rId34"/>
    <p:sldId id="531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5" d="100"/>
          <a:sy n="115" d="100"/>
        </p:scale>
        <p:origin x="240" y="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766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7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12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5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11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901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364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39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02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6681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578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6520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8330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772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21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167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518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1766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69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0011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3461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5566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526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12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9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27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036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81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11.12.2023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6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0.png"/><Relationship Id="rId11" Type="http://schemas.openxmlformats.org/officeDocument/2006/relationships/image" Target="../media/image82.png"/><Relationship Id="rId5" Type="http://schemas.openxmlformats.org/officeDocument/2006/relationships/image" Target="../media/image730.png"/><Relationship Id="rId10" Type="http://schemas.openxmlformats.org/officeDocument/2006/relationships/image" Target="../media/image52.png"/><Relationship Id="rId4" Type="http://schemas.openxmlformats.org/officeDocument/2006/relationships/image" Target="../media/image720.png"/><Relationship Id="rId9" Type="http://schemas.openxmlformats.org/officeDocument/2006/relationships/image" Target="../media/image51.png"/><Relationship Id="rId1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C7C4A54-16EE-4A72-958E-96634382C80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61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1.16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обсудим немного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недорассказанного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28916" y="1162424"/>
            <a:ext cx="287264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Perplexity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087888" y="891858"/>
                <a:ext cx="6054224" cy="135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891858"/>
                <a:ext cx="6054224" cy="1351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02D615-44A7-44AB-8CDA-EC67939E1EDD}"/>
              </a:ext>
            </a:extLst>
          </p:cNvPr>
          <p:cNvSpPr/>
          <p:nvPr/>
        </p:nvSpPr>
        <p:spPr>
          <a:xfrm>
            <a:off x="9264352" y="1117560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789F61-3679-431D-BCA2-70678BEAB4DD}"/>
              </a:ext>
            </a:extLst>
          </p:cNvPr>
          <p:cNvSpPr/>
          <p:nvPr/>
        </p:nvSpPr>
        <p:spPr>
          <a:xfrm>
            <a:off x="9905179" y="1735403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/>
              <p:nvPr/>
            </p:nvSpPr>
            <p:spPr>
              <a:xfrm>
                <a:off x="117668" y="2179990"/>
                <a:ext cx="6054224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8" y="2179990"/>
                <a:ext cx="6054224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/>
              <p:nvPr/>
            </p:nvSpPr>
            <p:spPr>
              <a:xfrm>
                <a:off x="6200270" y="2142114"/>
                <a:ext cx="40802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ru-RU" sz="3200" dirty="0" smtClean="0"/>
                  <a:t> </a:t>
                </a:r>
                <a:endParaRPr lang="ru-RU" sz="3200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270" y="2142114"/>
                <a:ext cx="40802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07A7057-5B9E-4607-83B7-285B6013C47C}"/>
              </a:ext>
            </a:extLst>
          </p:cNvPr>
          <p:cNvSpPr txBox="1">
            <a:spLocks/>
          </p:cNvSpPr>
          <p:nvPr/>
        </p:nvSpPr>
        <p:spPr>
          <a:xfrm>
            <a:off x="4960411" y="2500279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Энтропия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Шеннона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/>
              <p:nvPr/>
            </p:nvSpPr>
            <p:spPr>
              <a:xfrm>
                <a:off x="863298" y="2738360"/>
                <a:ext cx="4446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98" y="2738360"/>
                <a:ext cx="44469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4AFE54-1809-425F-9133-7B2453D21DC2}"/>
              </a:ext>
            </a:extLst>
          </p:cNvPr>
          <p:cNvSpPr/>
          <p:nvPr/>
        </p:nvSpPr>
        <p:spPr>
          <a:xfrm>
            <a:off x="2993217" y="3217565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2486025" y="3485890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5" y="3485890"/>
                <a:ext cx="15584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8296275" y="3523990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275" y="3523990"/>
                <a:ext cx="155842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0"/>
          <a:srcRect l="4299" t="7326"/>
          <a:stretch/>
        </p:blipFill>
        <p:spPr>
          <a:xfrm>
            <a:off x="971550" y="4030675"/>
            <a:ext cx="4591050" cy="260215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1"/>
          <a:srcRect l="3160" t="6459"/>
          <a:stretch/>
        </p:blipFill>
        <p:spPr>
          <a:xfrm>
            <a:off x="6726909" y="4059249"/>
            <a:ext cx="4607841" cy="2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" grpId="0" animBg="1"/>
      <p:bldP spid="15" grpId="0" animBg="1"/>
      <p:bldP spid="16" grpId="0"/>
      <p:bldP spid="4" grpId="0"/>
      <p:bldP spid="18" grpId="0"/>
      <p:bldP spid="5" grpId="0"/>
      <p:bldP spid="20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19810" y="930569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E109E4A-AD83-4314-AEDE-ACA30D151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A0347-9DC8-4564-9834-B68C1B82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92" name="Овал 91">
            <a:extLst>
              <a:ext uri="{FF2B5EF4-FFF2-40B4-BE49-F238E27FC236}">
                <a16:creationId xmlns:a16="http://schemas.microsoft.com/office/drawing/2014/main" id="{2A84E720-B889-490E-B555-641C45F69F3D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4EBC9D23-7ECB-483C-B4B7-5F1EADD36CED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021CE471-1465-4EA1-A3BB-E8EE5856478B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083A54F-EAF5-448E-B212-A65EDB9B18BD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DD81C28-FCAB-484C-A0AD-5354FFCC4211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34B022E-66FC-4ED7-BD3A-49D02BA2321B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F5A40AEC-9EA2-4EEB-B3A1-A2D7767F8EBF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77D580AD-9DF1-4A77-995E-97F0F7B57AB0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EE9AA7F-DDBE-496D-94EB-07A83EE34AB2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5B5FC7F-0276-499A-AC95-6E5EF9A10988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9B6AEC8-2DB5-4B38-BE34-592FDB73D7B8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21AC204-F53C-4478-B639-391649E75375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1C10661-00FE-430A-B044-0BA385EC6BC6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816321" y="-3366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413853" y="831928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 по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Распределению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E0BDAEB4-710E-4300-885B-74983A355FDE}"/>
              </a:ext>
            </a:extLst>
          </p:cNvPr>
          <p:cNvGrpSpPr/>
          <p:nvPr/>
        </p:nvGrpSpPr>
        <p:grpSpPr>
          <a:xfrm>
            <a:off x="7584464" y="1658944"/>
            <a:ext cx="3866964" cy="226437"/>
            <a:chOff x="7472125" y="3920560"/>
            <a:chExt cx="2839854" cy="201088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C184DB53-4576-4AC7-B429-1F8C75CDE67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8C49A89D-F84E-4EC8-B7D0-AD4C5EA6BD38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9AF50C1-2957-4CCD-A742-F9B8E6BCDA32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EE502D9A-DC42-405E-B636-3352AEA8142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0E2FEFAC-02DD-4702-AEAE-1CA6D0DCFD2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CD1147A-BCDB-4B55-8C62-696B922F7B50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D939F45A-8E47-45EF-BF7D-324B7E3560F1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7DA2ECF-F577-489E-8737-191969201B06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49B04245-8B39-4BF4-8629-E1294EA22A7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2BF5772D-6936-45FC-B0E3-AC2CABE25843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A96EB51D-12A9-4CF0-856B-FA8F23A4C02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25C4D4-0329-418F-A881-43D824CE9DF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B7790AF7-B1FD-4EC3-9E77-29B2AFA45C5B}"/>
              </a:ext>
            </a:extLst>
          </p:cNvPr>
          <p:cNvGrpSpPr/>
          <p:nvPr/>
        </p:nvGrpSpPr>
        <p:grpSpPr>
          <a:xfrm rot="5400000">
            <a:off x="6042231" y="3091063"/>
            <a:ext cx="2555630" cy="207191"/>
            <a:chOff x="7472125" y="3920560"/>
            <a:chExt cx="2839854" cy="201088"/>
          </a:xfrm>
        </p:grpSpPr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59B92DA1-E709-4FA7-A8C0-843AF72C6C9C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DC138D33-A7AA-4CB1-8124-48AD4F4E30F0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1E41DD47-3C16-445C-BF81-273E1E7A6C3E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779DADD-C18E-4172-A16C-F1C3115A535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0364C2C-ED5C-403B-B070-FCA6B3C4FF1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EB1ED488-BB34-4649-825B-DADBB8E126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26265B3B-A302-4953-B64C-D0D9943DDFF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D2ED2AB-F68A-4AA0-A1DE-B832DBF9B447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76833F31-7B58-4C4C-B057-5F2C43E3C310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C2D60C9D-3E77-4273-90EF-7672ED75494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290B404-29C4-46CA-A3BA-9057336BFA4E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95729C1D-7B55-425E-B4D1-17F0E6731BFD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0" name="Рисунок 8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5493" t="6077"/>
          <a:stretch/>
        </p:blipFill>
        <p:spPr>
          <a:xfrm>
            <a:off x="7517137" y="1896693"/>
            <a:ext cx="3994722" cy="25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279576" y="941844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распространение похожим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6A69A27-8691-4D7A-B399-A3A5A6032EC3}"/>
              </a:ext>
            </a:extLst>
          </p:cNvPr>
          <p:cNvGrpSpPr/>
          <p:nvPr/>
        </p:nvGrpSpPr>
        <p:grpSpPr>
          <a:xfrm>
            <a:off x="2112742" y="3626358"/>
            <a:ext cx="4332434" cy="215919"/>
            <a:chOff x="7472125" y="3920560"/>
            <a:chExt cx="2839854" cy="201088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4533F7F-BA97-4DB6-A6B5-AA4BA80199C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0E94267-29DF-48F2-9583-E42FCFD1D7F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4E2D152-0BD2-4AB8-8CA8-D2051B946EB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1024114A-D8FE-4EA5-AD82-0C682FDE1F41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1BC2D95-071E-40A8-B61F-24A7EB2DF7B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7A19A936-ED67-4E38-B4DD-DCF4BACE355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A26AD64-139B-4A71-ADA5-F76AA3807110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73D8005-392A-4302-9582-8E832BC01598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57D4CDBD-357F-4057-A5C1-EC9FABBF58C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7F4F024-6FA4-4E29-A99F-0919C9C1684B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AADF673-49CC-4E0F-ACEE-C6FF95C0EAB6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E861B3F-6715-4A27-A8C8-755E71F4F57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AD9C3D4-DE3F-48A1-8C16-F1787838412C}"/>
              </a:ext>
            </a:extLst>
          </p:cNvPr>
          <p:cNvGrpSpPr/>
          <p:nvPr/>
        </p:nvGrpSpPr>
        <p:grpSpPr>
          <a:xfrm rot="5400000">
            <a:off x="570509" y="5058477"/>
            <a:ext cx="2555630" cy="207191"/>
            <a:chOff x="7472125" y="3920560"/>
            <a:chExt cx="2839854" cy="2010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F53C20F-5A3E-4EE7-B891-F4BC953010D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BAA9ECB-15C9-476D-9C9E-4B4A468DF05C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8C34CDCA-CE3F-4C99-A609-743AC08F5D14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3EEC608-B746-401D-B5B2-159F5683AA98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EC1C10DC-3476-4CA5-9D6F-65B7995544B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F53340DA-0BA4-4B18-979F-9EB5BCFEF937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69E9CE6-8223-4B9A-ABC9-6313138235CC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8A1B2CB-8C86-4C47-B8CE-F945FF79966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02C4170-47E7-4FCE-94C3-80DA3773C65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7AD517B-4232-40A1-A604-CF49672642A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E3E0D0D9-D9FD-4252-8664-86A03F60801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2FBF427F-ADCC-4733-9605-2A1FA4EF309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9BD829F-C2DA-4D43-84DE-93CD9AC85B8A}"/>
              </a:ext>
            </a:extLst>
          </p:cNvPr>
          <p:cNvGrpSpPr/>
          <p:nvPr/>
        </p:nvGrpSpPr>
        <p:grpSpPr>
          <a:xfrm>
            <a:off x="8064882" y="3584380"/>
            <a:ext cx="3806168" cy="235254"/>
            <a:chOff x="7472125" y="3920560"/>
            <a:chExt cx="2839854" cy="201088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17AF179-B078-4A5C-A676-E7C23777C18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59AE7B-ECAE-4317-BF24-240F6A77E1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F61EABA1-9D69-4FC7-BB07-A9E0F38B0F9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1CE33696-BE45-43F3-8A6B-9B1C9510EDD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94F2DC7-0EE4-426A-9C2B-4E415B26056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D2DD488A-7B3A-4A96-9914-C761FA9348C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36C788E-C128-4823-A0AA-0ACB5562361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04DE3497-9C37-444C-A0DA-22D9698DEFBC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226743E3-7B1D-43AD-B2C8-23B86295FBA5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678941F-44C6-4031-8E70-5A2FCDDF305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3DACDEA1-6489-44AB-9DEC-016CFD12C8C2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0FB17A85-2552-410E-9E18-8EB2BB6A3185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C226549-AB08-49E3-9783-D3B62F72F1E2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A7054E-D504-472D-AA26-A4BEF703E75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9A4C4C8-C9EC-4F43-9A3C-2463035A596D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22986D2-E12D-4F23-B50F-E93AD80DA00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AC434B8-3720-4F2C-8E05-218DDFA3B282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F0307AD6-0865-4CBE-81D6-08F1EB6A887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28B6214-C6ED-4C16-9DB2-0CD8C1AB9273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DD8DE902-D817-4B49-A931-ED1E3496A8B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6AD164FC-0EEE-4F56-AD3B-9D64B1FF0ED3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D1C413F-FE95-4995-8131-BDDC92F7B9BB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899EB13-31EC-4C1C-B1BE-8D5BA75541B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7B8992A-0A31-4CB0-9CA1-2AB19585E63B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FFCB7573-35B3-4996-B215-D350CA89B133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100" name="Рисунок 9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5493" t="6077"/>
          <a:stretch/>
        </p:blipFill>
        <p:spPr>
          <a:xfrm>
            <a:off x="8006778" y="3857624"/>
            <a:ext cx="3994722" cy="2591915"/>
          </a:xfrm>
          <a:prstGeom prst="rect">
            <a:avLst/>
          </a:prstGeom>
        </p:spPr>
      </p:pic>
      <p:pic>
        <p:nvPicPr>
          <p:cNvPr id="101" name="Рисунок 100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4299" t="7326"/>
          <a:stretch/>
        </p:blipFill>
        <p:spPr>
          <a:xfrm>
            <a:off x="2028825" y="3876675"/>
            <a:ext cx="4591050" cy="2602150"/>
          </a:xfrm>
          <a:prstGeom prst="rect">
            <a:avLst/>
          </a:prstGeom>
        </p:spPr>
      </p:pic>
      <p:sp>
        <p:nvSpPr>
          <p:cNvPr id="102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827036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144016" y="1468905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4016" y="1468905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6096000" y="1340768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40768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/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3600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  <a:blipFill>
                <a:blip r:embed="rId6"/>
                <a:stretch>
                  <a:fillRect r="-20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23392" y="3274741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/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baseline="-250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ij</m:t>
                      </m:r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8" grpId="0"/>
      <p:bldP spid="2" grpId="0"/>
      <p:bldP spid="99" grpId="0"/>
      <p:bldP spid="1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980728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7386" y="1772816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6" y="1772816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654120" y="1772816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20" y="1772816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/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9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19536" y="-3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489" y="1591756"/>
            <a:ext cx="11404306" cy="47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470776" y="1019436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074" name="Picture 2" descr="t-SNE visualization of CNN codes">
            <a:extLst>
              <a:ext uri="{FF2B5EF4-FFF2-40B4-BE49-F238E27FC236}">
                <a16:creationId xmlns:a16="http://schemas.microsoft.com/office/drawing/2014/main" id="{DC5B47D7-FD73-4A2E-BF2A-549CF75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687257"/>
            <a:ext cx="4645749" cy="4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t-SNE viewer">
            <a:extLst>
              <a:ext uri="{FF2B5EF4-FFF2-40B4-BE49-F238E27FC236}">
                <a16:creationId xmlns:a16="http://schemas.microsoft.com/office/drawing/2014/main" id="{93733069-7A0E-472F-9F7A-3249BB48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10" y="1791066"/>
            <a:ext cx="5879975" cy="45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1919536" y="-3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nteractive supervision with TensorBoard by IBM Scientist">
            <a:extLst>
              <a:ext uri="{FF2B5EF4-FFF2-40B4-BE49-F238E27FC236}">
                <a16:creationId xmlns:a16="http://schemas.microsoft.com/office/drawing/2014/main" id="{A2830D06-8587-440E-853D-1AAE0C18D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839424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790D6CC1-D788-42A4-9D27-9A7D0D839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22" y="1604211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1919536" y="-3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470776" y="1019436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</p:spTree>
    <p:extLst>
      <p:ext uri="{BB962C8B-B14F-4D97-AF65-F5344CB8AC3E}">
        <p14:creationId xmlns:p14="http://schemas.microsoft.com/office/powerpoint/2010/main" val="19974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97800-405E-4FBC-8F89-A7752C2B3747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1D28-892B-402A-BD3A-B97F50B3CBC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9FDC5B-8EF3-4E4E-81FD-903254F6138B}"/>
              </a:ext>
            </a:extLst>
          </p:cNvPr>
          <p:cNvSpPr/>
          <p:nvPr/>
        </p:nvSpPr>
        <p:spPr>
          <a:xfrm>
            <a:off x="335360" y="3225695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672733-F03D-4F90-A07F-4AF0938E6C09}"/>
              </a:ext>
            </a:extLst>
          </p:cNvPr>
          <p:cNvSpPr/>
          <p:nvPr/>
        </p:nvSpPr>
        <p:spPr>
          <a:xfrm>
            <a:off x="494979" y="4513578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E3DBAD-7EC0-44D7-B4A3-99503B9B4085}"/>
              </a:ext>
            </a:extLst>
          </p:cNvPr>
          <p:cNvSpPr/>
          <p:nvPr/>
        </p:nvSpPr>
        <p:spPr>
          <a:xfrm>
            <a:off x="502243" y="4975243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541B87B-70FA-480C-B99B-08423495880E}"/>
              </a:ext>
            </a:extLst>
          </p:cNvPr>
          <p:cNvSpPr/>
          <p:nvPr/>
        </p:nvSpPr>
        <p:spPr>
          <a:xfrm>
            <a:off x="502243" y="5475017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712420"/>
            <a:ext cx="118566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boost,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0869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69234" y="72177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12776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данных, может использоваться для любых данных </a:t>
            </a:r>
          </a:p>
          <a:p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конец», расстояние в пространстве преобразованных объектов не имеет значения (глобально), 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данных, 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19536" y="-3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5957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855172" y="199471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Простое Усреднение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/>
              <p:nvPr/>
            </p:nvSpPr>
            <p:spPr>
              <a:xfrm>
                <a:off x="1415480" y="141277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1412776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/>
              <p:nvPr/>
            </p:nvSpPr>
            <p:spPr>
              <a:xfrm>
                <a:off x="4943872" y="141277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1412776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/>
              <p:nvPr/>
            </p:nvSpPr>
            <p:spPr>
              <a:xfrm>
                <a:off x="8328248" y="1340768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248" y="1340768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/>
              <p:nvPr/>
            </p:nvSpPr>
            <p:spPr>
              <a:xfrm>
                <a:off x="492303" y="2636912"/>
                <a:ext cx="10743287" cy="1856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1 + 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2 + 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3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f>
                        <m:fPr>
                          <m:ctrlP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f>
                        <m:fPr>
                          <m:ctrlP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3" y="2636912"/>
                <a:ext cx="10743287" cy="18567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/>
              <p:nvPr/>
            </p:nvSpPr>
            <p:spPr>
              <a:xfrm>
                <a:off x="1157770" y="5805264"/>
                <a:ext cx="91450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0" y="5805264"/>
                <a:ext cx="91450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BEEA24-A9AC-4F1D-8947-2AE1FFEF267C}"/>
              </a:ext>
            </a:extLst>
          </p:cNvPr>
          <p:cNvSpPr txBox="1"/>
          <p:nvPr/>
        </p:nvSpPr>
        <p:spPr>
          <a:xfrm>
            <a:off x="407368" y="1916832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DB592-84EF-48D1-9391-838299BAC5E6}"/>
              </a:ext>
            </a:extLst>
          </p:cNvPr>
          <p:cNvSpPr txBox="1"/>
          <p:nvPr/>
        </p:nvSpPr>
        <p:spPr>
          <a:xfrm>
            <a:off x="4943872" y="1916832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SVM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40D66-05AE-4C06-A089-75FE7FBED8EE}"/>
              </a:ext>
            </a:extLst>
          </p:cNvPr>
          <p:cNvSpPr txBox="1"/>
          <p:nvPr/>
        </p:nvSpPr>
        <p:spPr>
          <a:xfrm>
            <a:off x="8328248" y="184482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EEA24-A9AC-4F1D-8947-2AE1FFEF267C}"/>
              </a:ext>
            </a:extLst>
          </p:cNvPr>
          <p:cNvSpPr txBox="1"/>
          <p:nvPr/>
        </p:nvSpPr>
        <p:spPr>
          <a:xfrm>
            <a:off x="4051995" y="4755081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что если…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Blending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B3964AD-1061-4FC5-9C6A-78BBE008F47E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6A8547CC-9CC0-46A7-9C58-F9FECC962938}"/>
              </a:ext>
            </a:extLst>
          </p:cNvPr>
          <p:cNvSpPr txBox="1">
            <a:spLocks/>
          </p:cNvSpPr>
          <p:nvPr/>
        </p:nvSpPr>
        <p:spPr>
          <a:xfrm>
            <a:off x="2279576" y="2081215"/>
            <a:ext cx="8229240" cy="11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/>
              <p:nvPr/>
            </p:nvSpPr>
            <p:spPr>
              <a:xfrm>
                <a:off x="3431704" y="1577159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1577159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/>
              <p:nvPr/>
            </p:nvSpPr>
            <p:spPr>
              <a:xfrm>
                <a:off x="3431704" y="3233343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33343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/>
              <p:nvPr/>
            </p:nvSpPr>
            <p:spPr>
              <a:xfrm>
                <a:off x="3287688" y="4817519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4817519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7EE47-BECB-4233-AC2E-88B43906388F}"/>
              </a:ext>
            </a:extLst>
          </p:cNvPr>
          <p:cNvSpPr/>
          <p:nvPr/>
        </p:nvSpPr>
        <p:spPr>
          <a:xfrm>
            <a:off x="479376" y="2081215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3B04E9-3FC7-41D1-853C-8EC1195DC969}"/>
              </a:ext>
            </a:extLst>
          </p:cNvPr>
          <p:cNvSpPr/>
          <p:nvPr/>
        </p:nvSpPr>
        <p:spPr>
          <a:xfrm>
            <a:off x="1991544" y="2081215"/>
            <a:ext cx="1152128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42B4B21-6F88-4EB0-A250-CE7DF97F95F5}"/>
              </a:ext>
            </a:extLst>
          </p:cNvPr>
          <p:cNvSpPr/>
          <p:nvPr/>
        </p:nvSpPr>
        <p:spPr>
          <a:xfrm>
            <a:off x="1991544" y="3305351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94FC70B-A76B-47DE-9E19-397875F239A0}"/>
              </a:ext>
            </a:extLst>
          </p:cNvPr>
          <p:cNvSpPr/>
          <p:nvPr/>
        </p:nvSpPr>
        <p:spPr>
          <a:xfrm>
            <a:off x="1991544" y="3809407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3021D49-ED65-4415-82AE-E1E1B12C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1217119"/>
            <a:ext cx="769348" cy="136815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B858A87-A070-49CC-B657-7FD075E3D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2873303"/>
            <a:ext cx="769348" cy="136815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4F39FBA-D02B-4582-9267-6F5DD526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4601495"/>
            <a:ext cx="769348" cy="136815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B8CB8F-00B0-42D6-A202-FEEBC7C66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24" y="1937199"/>
            <a:ext cx="746892" cy="72008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379E2BB-A64A-4111-AB94-12BA65359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32" y="3593383"/>
            <a:ext cx="746892" cy="72008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2A2117-F9CB-45A8-9A47-A34BB166A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24" y="5321575"/>
            <a:ext cx="746892" cy="72008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2781F11-8A04-48E9-971D-AC62CA538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3449367"/>
            <a:ext cx="746892" cy="72008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E5F886A-EAD0-4BDC-A806-024A51202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344" y="3449367"/>
            <a:ext cx="746892" cy="72008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4C63B3C-06CF-47C9-9AB9-241D1428D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424" y="3449367"/>
            <a:ext cx="746892" cy="72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/>
              <p:nvPr/>
            </p:nvSpPr>
            <p:spPr>
              <a:xfrm>
                <a:off x="8832304" y="2729287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729287"/>
                <a:ext cx="23208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AE81811-E527-432E-8EA2-022A4763CC16}"/>
              </a:ext>
            </a:extLst>
          </p:cNvPr>
          <p:cNvCxnSpPr/>
          <p:nvPr/>
        </p:nvCxnSpPr>
        <p:spPr>
          <a:xfrm>
            <a:off x="1703512" y="3233343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EB4BA96-AE3D-4DB2-86B2-FEDD93FCB2C1}"/>
              </a:ext>
            </a:extLst>
          </p:cNvPr>
          <p:cNvCxnSpPr/>
          <p:nvPr/>
        </p:nvCxnSpPr>
        <p:spPr>
          <a:xfrm flipV="1">
            <a:off x="3215680" y="2225231"/>
            <a:ext cx="1512168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8D635F7-BC64-41E9-A31D-803826264348}"/>
              </a:ext>
            </a:extLst>
          </p:cNvPr>
          <p:cNvCxnSpPr/>
          <p:nvPr/>
        </p:nvCxnSpPr>
        <p:spPr>
          <a:xfrm>
            <a:off x="3215680" y="3521375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C9C2D83-B19B-4E30-B00E-257B995076B6}"/>
              </a:ext>
            </a:extLst>
          </p:cNvPr>
          <p:cNvCxnSpPr/>
          <p:nvPr/>
        </p:nvCxnSpPr>
        <p:spPr>
          <a:xfrm>
            <a:off x="3215680" y="3593383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89E3DA6-5362-469C-B4D3-EC2BF088E2C3}"/>
              </a:ext>
            </a:extLst>
          </p:cNvPr>
          <p:cNvCxnSpPr/>
          <p:nvPr/>
        </p:nvCxnSpPr>
        <p:spPr>
          <a:xfrm>
            <a:off x="5879976" y="3953423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6CFAFBF-D3E6-49D3-A8FB-7C8E1DDF8C10}"/>
              </a:ext>
            </a:extLst>
          </p:cNvPr>
          <p:cNvCxnSpPr/>
          <p:nvPr/>
        </p:nvCxnSpPr>
        <p:spPr>
          <a:xfrm>
            <a:off x="5879976" y="2225231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0B79A43F-2F40-4FBE-9707-DA847AE1D528}"/>
              </a:ext>
            </a:extLst>
          </p:cNvPr>
          <p:cNvCxnSpPr/>
          <p:nvPr/>
        </p:nvCxnSpPr>
        <p:spPr>
          <a:xfrm>
            <a:off x="5807968" y="5609607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кругленная соединительная линия 58">
            <a:extLst>
              <a:ext uri="{FF2B5EF4-FFF2-40B4-BE49-F238E27FC236}">
                <a16:creationId xmlns:a16="http://schemas.microsoft.com/office/drawing/2014/main" id="{8132768B-E0AA-4FC5-AEEA-0163290D9A8F}"/>
              </a:ext>
            </a:extLst>
          </p:cNvPr>
          <p:cNvCxnSpPr>
            <a:stCxn id="37" idx="3"/>
            <a:endCxn id="40" idx="2"/>
          </p:cNvCxnSpPr>
          <p:nvPr/>
        </p:nvCxnSpPr>
        <p:spPr>
          <a:xfrm>
            <a:off x="7130924" y="3953423"/>
            <a:ext cx="2434866" cy="216024"/>
          </a:xfrm>
          <a:prstGeom prst="curvedConnector4">
            <a:avLst>
              <a:gd name="adj1" fmla="val 42331"/>
              <a:gd name="adj2" fmla="val 205822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9">
            <a:extLst>
              <a:ext uri="{FF2B5EF4-FFF2-40B4-BE49-F238E27FC236}">
                <a16:creationId xmlns:a16="http://schemas.microsoft.com/office/drawing/2014/main" id="{5A6431C5-D975-41F1-AD00-7158F53C7513}"/>
              </a:ext>
            </a:extLst>
          </p:cNvPr>
          <p:cNvCxnSpPr>
            <a:endCxn id="39" idx="0"/>
          </p:cNvCxnSpPr>
          <p:nvPr/>
        </p:nvCxnSpPr>
        <p:spPr>
          <a:xfrm>
            <a:off x="7328520" y="2449639"/>
            <a:ext cx="1517190" cy="99972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62">
            <a:extLst>
              <a:ext uri="{FF2B5EF4-FFF2-40B4-BE49-F238E27FC236}">
                <a16:creationId xmlns:a16="http://schemas.microsoft.com/office/drawing/2014/main" id="{E9511A78-FF2D-499F-96C3-30D08A2D9CB7}"/>
              </a:ext>
            </a:extLst>
          </p:cNvPr>
          <p:cNvCxnSpPr>
            <a:stCxn id="38" idx="3"/>
            <a:endCxn id="41" idx="2"/>
          </p:cNvCxnSpPr>
          <p:nvPr/>
        </p:nvCxnSpPr>
        <p:spPr>
          <a:xfrm flipV="1">
            <a:off x="7058916" y="4169447"/>
            <a:ext cx="3226954" cy="151216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  <p:bldP spid="28" grpId="0"/>
      <p:bldP spid="30" grpId="0" animBg="1"/>
      <p:bldP spid="31" grpId="0" animBg="1"/>
      <p:bldP spid="32" grpId="0" animBg="1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663E5C9-3329-49C0-B44A-ED023CD8305A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/>
              <p:nvPr/>
            </p:nvSpPr>
            <p:spPr>
              <a:xfrm>
                <a:off x="5518867" y="1350903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67" y="1350903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/>
              <p:nvPr/>
            </p:nvSpPr>
            <p:spPr>
              <a:xfrm>
                <a:off x="5590875" y="3799175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75" y="3799175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/>
              <p:nvPr/>
            </p:nvSpPr>
            <p:spPr>
              <a:xfrm>
                <a:off x="5950915" y="5815399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15" y="5815399"/>
                <a:ext cx="5806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FAE220-FDE9-4794-B6D9-5BDBA634FEA0}"/>
              </a:ext>
            </a:extLst>
          </p:cNvPr>
          <p:cNvSpPr/>
          <p:nvPr/>
        </p:nvSpPr>
        <p:spPr>
          <a:xfrm>
            <a:off x="262283" y="2431023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F5BC53-B7EC-493A-B70E-4401C2F921B4}"/>
              </a:ext>
            </a:extLst>
          </p:cNvPr>
          <p:cNvSpPr/>
          <p:nvPr/>
        </p:nvSpPr>
        <p:spPr>
          <a:xfrm>
            <a:off x="1774451" y="2431023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29A495-D0B9-404E-81EC-7D82F8B2DA63}"/>
              </a:ext>
            </a:extLst>
          </p:cNvPr>
          <p:cNvSpPr/>
          <p:nvPr/>
        </p:nvSpPr>
        <p:spPr>
          <a:xfrm>
            <a:off x="1774451" y="4159215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/>
              <p:nvPr/>
            </p:nvSpPr>
            <p:spPr>
              <a:xfrm>
                <a:off x="9767339" y="1350903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39" y="1350903"/>
                <a:ext cx="2320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8E673BC-67A7-4149-B8AA-FC0441E8FC45}"/>
              </a:ext>
            </a:extLst>
          </p:cNvPr>
          <p:cNvCxnSpPr/>
          <p:nvPr/>
        </p:nvCxnSpPr>
        <p:spPr>
          <a:xfrm>
            <a:off x="1486419" y="3583151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E6274F1-E6BA-4D05-9DD7-11C85A3E5A2A}"/>
              </a:ext>
            </a:extLst>
          </p:cNvPr>
          <p:cNvCxnSpPr/>
          <p:nvPr/>
        </p:nvCxnSpPr>
        <p:spPr>
          <a:xfrm flipV="1">
            <a:off x="3142603" y="2935079"/>
            <a:ext cx="504056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8FFD8E8-DEEF-418D-88C9-A00292F90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675" y="1926967"/>
            <a:ext cx="4098537" cy="1800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00D623-7D77-40AA-8293-21A8113D3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47" y="1854959"/>
            <a:ext cx="954881" cy="19442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B7CC08F-98CD-4AE8-A8FC-DBD9C6D9A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1315" y="1998975"/>
            <a:ext cx="848783" cy="172819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2AC6AA-DF00-42D5-A637-A9A761E8A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411" y="1998975"/>
            <a:ext cx="848783" cy="172819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C26073-84AF-4486-9068-5322A610A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8831" y="1998975"/>
            <a:ext cx="848783" cy="1728192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D3FCCFC-8B52-48AB-8786-794C301CDEE4}"/>
              </a:ext>
            </a:extLst>
          </p:cNvPr>
          <p:cNvCxnSpPr/>
          <p:nvPr/>
        </p:nvCxnSpPr>
        <p:spPr>
          <a:xfrm>
            <a:off x="3070595" y="4303231"/>
            <a:ext cx="720080" cy="6480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37AD06C-D256-4E17-8365-289D879CC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675" y="4303231"/>
            <a:ext cx="4098537" cy="18002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63E060B-764C-4762-822A-BD94480DA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47" y="4231223"/>
            <a:ext cx="954881" cy="1944216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7748695-ECB4-4ED5-93F0-101DBD1D5327}"/>
              </a:ext>
            </a:extLst>
          </p:cNvPr>
          <p:cNvCxnSpPr>
            <a:endCxn id="26" idx="1"/>
          </p:cNvCxnSpPr>
          <p:nvPr/>
        </p:nvCxnSpPr>
        <p:spPr>
          <a:xfrm>
            <a:off x="9119267" y="2863071"/>
            <a:ext cx="4320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406AC62-ED96-4867-BDF2-79322C231B57}"/>
              </a:ext>
            </a:extLst>
          </p:cNvPr>
          <p:cNvCxnSpPr/>
          <p:nvPr/>
        </p:nvCxnSpPr>
        <p:spPr>
          <a:xfrm flipV="1">
            <a:off x="9263283" y="3799175"/>
            <a:ext cx="1368831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37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8533" y="1546500"/>
            <a:ext cx="108842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))]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1081" y="3177716"/>
            <a:ext cx="117022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n_estimators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100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random_state=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000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estimators=estimators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70" y="4451294"/>
            <a:ext cx="5591175" cy="18097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5400" y="59492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reg.transform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07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E38F8D1-54FD-46A7-9B49-0C304E62FA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23641F2-126A-4970-B651-8973BE748A4C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07E9A5-2D38-4A03-BE9D-DBDD5DA60017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8BEDA2-4E44-49CA-AFA4-FFBE5170A5F1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52F43C5-707C-4FF1-9EA3-358EB62FA729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/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E95E88-EEA9-4C5E-AEBC-806870BE8179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/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/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075877-8DFB-450D-AFB6-AFAAF7BC3984}"/>
              </a:ext>
            </a:extLst>
          </p:cNvPr>
          <p:cNvCxnSpPr/>
          <p:nvPr/>
        </p:nvCxnSpPr>
        <p:spPr>
          <a:xfrm flipV="1">
            <a:off x="3431704" y="2780928"/>
            <a:ext cx="936104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F0ECB6-BA59-470E-ADCD-A9DEB4435113}"/>
              </a:ext>
            </a:extLst>
          </p:cNvPr>
          <p:cNvCxnSpPr/>
          <p:nvPr/>
        </p:nvCxnSpPr>
        <p:spPr>
          <a:xfrm>
            <a:off x="3431704" y="4293096"/>
            <a:ext cx="9361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5B1F1F-CE32-4A80-BF30-F3818AD9F2A8}"/>
              </a:ext>
            </a:extLst>
          </p:cNvPr>
          <p:cNvCxnSpPr/>
          <p:nvPr/>
        </p:nvCxnSpPr>
        <p:spPr>
          <a:xfrm>
            <a:off x="3431704" y="4365104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/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/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/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2EBCEC3-8D9A-4575-ACD3-325381D6C886}"/>
              </a:ext>
            </a:extLst>
          </p:cNvPr>
          <p:cNvCxnSpPr>
            <a:endCxn id="19" idx="1"/>
          </p:cNvCxnSpPr>
          <p:nvPr/>
        </p:nvCxnSpPr>
        <p:spPr>
          <a:xfrm flipV="1">
            <a:off x="5951984" y="2610490"/>
            <a:ext cx="720080" cy="153859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AECAC23-5B20-4963-99C7-37013CE74FF5}"/>
              </a:ext>
            </a:extLst>
          </p:cNvPr>
          <p:cNvCxnSpPr>
            <a:stCxn id="22" idx="3"/>
          </p:cNvCxnSpPr>
          <p:nvPr/>
        </p:nvCxnSpPr>
        <p:spPr>
          <a:xfrm flipV="1">
            <a:off x="5820896" y="4149080"/>
            <a:ext cx="838240" cy="455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D407206-807E-493D-8F0B-2A1157AF0332}"/>
              </a:ext>
            </a:extLst>
          </p:cNvPr>
          <p:cNvCxnSpPr>
            <a:endCxn id="28" idx="1"/>
          </p:cNvCxnSpPr>
          <p:nvPr/>
        </p:nvCxnSpPr>
        <p:spPr>
          <a:xfrm>
            <a:off x="5951984" y="4365104"/>
            <a:ext cx="504056" cy="14137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85F6ECC9-4DF8-4D3C-BFFD-A811E20DE45C}"/>
              </a:ext>
            </a:extLst>
          </p:cNvPr>
          <p:cNvCxnSpPr>
            <a:stCxn id="23" idx="3"/>
          </p:cNvCxnSpPr>
          <p:nvPr/>
        </p:nvCxnSpPr>
        <p:spPr>
          <a:xfrm flipV="1">
            <a:off x="5676880" y="4221088"/>
            <a:ext cx="923176" cy="1629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7E31EE8-F42D-4CC3-942B-EFD614F5F4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5676880" y="5778842"/>
            <a:ext cx="779160" cy="720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A53985-6F5A-4053-95EC-763B17D313F8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 flipV="1">
            <a:off x="5676880" y="2610490"/>
            <a:ext cx="995184" cy="324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40EEE8D3-8821-4F01-B6DB-FD8FF5F46378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>
            <a:off x="5748888" y="2610490"/>
            <a:ext cx="923176" cy="15121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9222B4C9-B0E5-406A-AAEF-49554F4BB53F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>
            <a:off x="5748888" y="2610490"/>
            <a:ext cx="9231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74E55B22-860E-4C9C-A76C-52AAB13D9500}"/>
              </a:ext>
            </a:extLst>
          </p:cNvPr>
          <p:cNvCxnSpPr>
            <a:stCxn id="21" idx="3"/>
          </p:cNvCxnSpPr>
          <p:nvPr/>
        </p:nvCxnSpPr>
        <p:spPr>
          <a:xfrm>
            <a:off x="5748888" y="2610490"/>
            <a:ext cx="851168" cy="31947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242FCB9-A946-43BD-9E08-FA5F61A29371}"/>
              </a:ext>
            </a:extLst>
          </p:cNvPr>
          <p:cNvCxnSpPr>
            <a:stCxn id="19" idx="3"/>
          </p:cNvCxnSpPr>
          <p:nvPr/>
        </p:nvCxnSpPr>
        <p:spPr>
          <a:xfrm>
            <a:off x="9191665" y="2610490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E8DDFA0-8931-47BE-BE7C-6B95E4255D95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9191665" y="412265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F230B13-BDBA-4386-B198-433E7A77821B}"/>
              </a:ext>
            </a:extLst>
          </p:cNvPr>
          <p:cNvCxnSpPr>
            <a:stCxn id="28" idx="3"/>
          </p:cNvCxnSpPr>
          <p:nvPr/>
        </p:nvCxnSpPr>
        <p:spPr>
          <a:xfrm flipV="1">
            <a:off x="8975641" y="4293096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4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/>
      <p:bldP spid="21" grpId="0"/>
      <p:bldP spid="22" grpId="0"/>
      <p:bldP spid="23" grpId="0"/>
      <p:bldP spid="27" grpId="0"/>
      <p:bldP spid="2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1809358"/>
            <a:ext cx="94218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rf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multi_layer_regressor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80" y="1910881"/>
            <a:ext cx="5254202" cy="25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717C0A1-ABE9-4DBC-B69D-7D10168BC0B9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/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/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/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/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6AF2D0-C1BE-4C85-9FD1-99DE918B7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1340768"/>
            <a:ext cx="2040497" cy="167033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B8266E-B153-4461-9669-C515084EA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76" y="5013176"/>
            <a:ext cx="2023206" cy="16561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85600A-DC77-4025-895C-FF94CFF2A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6" y="3140968"/>
            <a:ext cx="2088232" cy="171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/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/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/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53D823B-9316-4DF1-A8D2-3853DA94C555}"/>
              </a:ext>
            </a:extLst>
          </p:cNvPr>
          <p:cNvCxnSpPr/>
          <p:nvPr/>
        </p:nvCxnSpPr>
        <p:spPr>
          <a:xfrm>
            <a:off x="4439816" y="2420888"/>
            <a:ext cx="108012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A0E16C4-15DE-4F85-91DD-4B78954D5F69}"/>
              </a:ext>
            </a:extLst>
          </p:cNvPr>
          <p:cNvCxnSpPr/>
          <p:nvPr/>
        </p:nvCxnSpPr>
        <p:spPr>
          <a:xfrm>
            <a:off x="4655840" y="386104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53E1F05-6D81-4EE1-9775-B27397BE7679}"/>
              </a:ext>
            </a:extLst>
          </p:cNvPr>
          <p:cNvCxnSpPr/>
          <p:nvPr/>
        </p:nvCxnSpPr>
        <p:spPr>
          <a:xfrm>
            <a:off x="4151784" y="5634826"/>
            <a:ext cx="1224136" cy="264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C9F4B87-94B8-45C9-84C1-108F9FFEE4E7}"/>
              </a:ext>
            </a:extLst>
          </p:cNvPr>
          <p:cNvCxnSpPr/>
          <p:nvPr/>
        </p:nvCxnSpPr>
        <p:spPr>
          <a:xfrm>
            <a:off x="8328248" y="2276872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64E9C3A-1662-4499-8BD6-0F5DAC3A4506}"/>
              </a:ext>
            </a:extLst>
          </p:cNvPr>
          <p:cNvCxnSpPr/>
          <p:nvPr/>
        </p:nvCxnSpPr>
        <p:spPr>
          <a:xfrm>
            <a:off x="8328248" y="3789040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F850B4B-DC29-47F5-87BE-61727E845F51}"/>
              </a:ext>
            </a:extLst>
          </p:cNvPr>
          <p:cNvCxnSpPr/>
          <p:nvPr/>
        </p:nvCxnSpPr>
        <p:spPr>
          <a:xfrm flipV="1">
            <a:off x="8112224" y="3959478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5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A793F37-CDAD-4C95-A705-3D0136CADB75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/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FA7C0C-B1D9-49AE-A34F-23507EFC7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88" y="2564904"/>
            <a:ext cx="1414639" cy="2880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6AA085-3659-4F29-A262-798AE8DF7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708920"/>
            <a:ext cx="1512168" cy="2662892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6CE3BA5-DECD-41F2-8B49-12D644FEB660}"/>
              </a:ext>
            </a:extLst>
          </p:cNvPr>
          <p:cNvCxnSpPr/>
          <p:nvPr/>
        </p:nvCxnSpPr>
        <p:spPr>
          <a:xfrm>
            <a:off x="5519936" y="3933056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Визуализация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991478"/>
            <a:ext cx="4901478" cy="167508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56141" y="1436563"/>
            <a:ext cx="9439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"mean"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4342" y="2149409"/>
            <a:ext cx="1124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steps=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use_custom_transformer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CustomTransformer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())])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3904" y="2777612"/>
            <a:ext cx="11476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Ничего не делай"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HistGradientBoostingRegressor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Заменяй пропуски"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 err="1">
                <a:solidFill>
                  <a:srgbClr val="CE9178"/>
                </a:solidFill>
                <a:latin typeface="Courier New" panose="02070309020205020404" pitchFamily="49" charset="0"/>
              </a:rPr>
              <a:t>Скукожь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 в 1 столбец"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6141" y="4303079"/>
            <a:ext cx="1055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estimators=estimators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взрослые дяди это делают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4A0ED3-F762-4DE6-AF3D-66DF0165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60" y="1535264"/>
            <a:ext cx="5944873" cy="431696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03712" y="6309064"/>
            <a:ext cx="393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https://github.com/kaz-Anova/StackNet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37" y="1507022"/>
            <a:ext cx="5532913" cy="43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Скептицизма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2058C-C420-48DD-8DF6-EFB51CBA7DB9}"/>
              </a:ext>
            </a:extLst>
          </p:cNvPr>
          <p:cNvSpPr txBox="1"/>
          <p:nvPr/>
        </p:nvSpPr>
        <p:spPr>
          <a:xfrm>
            <a:off x="884919" y="1744490"/>
            <a:ext cx="1095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Теоретически очень хорошо для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соревнований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6711B-85E1-44C1-9AD3-19ADE221D90A}"/>
              </a:ext>
            </a:extLst>
          </p:cNvPr>
          <p:cNvSpPr txBox="1"/>
          <p:nvPr/>
        </p:nvSpPr>
        <p:spPr>
          <a:xfrm>
            <a:off x="911424" y="3105815"/>
            <a:ext cx="1051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очень плохо для производительности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inference)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5B211-6231-42AA-97B5-F2EBF1D0E2F7}"/>
              </a:ext>
            </a:extLst>
          </p:cNvPr>
          <p:cNvSpPr txBox="1"/>
          <p:nvPr/>
        </p:nvSpPr>
        <p:spPr>
          <a:xfrm>
            <a:off x="911424" y="4909577"/>
            <a:ext cx="104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реальном применении нужно делать «разумно»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-244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052736"/>
            <a:ext cx="1234937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ВИЗУАЛИЗАЦИИ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Stacking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Кое-что посложнее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в рейде в </a:t>
            </a:r>
            <a:r>
              <a:rPr lang="en-US" sz="2800" strike="sngStrik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WoW</a:t>
            </a:r>
            <a:r>
              <a:rPr lang="en-US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объединяем РАЗНЫЕ </a:t>
            </a: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модели 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не 10 </a:t>
            </a: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охотников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линейных регрессий в надежде что вдруг получится)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Разное. </a:t>
            </a:r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Визуализация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Дичь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en-US" sz="32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61041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57" y="1674184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690" y="3102604"/>
            <a:ext cx="5248021" cy="3116919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4037" y="3159008"/>
            <a:ext cx="4713232" cy="14928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D369C3-3490-322E-011F-CA6C55EF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197" y="5004428"/>
            <a:ext cx="6806217" cy="1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482055" y="852827"/>
            <a:ext cx="11593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FD224-4B47-4E25-A082-CDEBB12301FD}"/>
              </a:ext>
            </a:extLst>
          </p:cNvPr>
          <p:cNvSpPr/>
          <p:nvPr/>
        </p:nvSpPr>
        <p:spPr>
          <a:xfrm>
            <a:off x="482055" y="1791066"/>
            <a:ext cx="4538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Набор данных CIFAR-10 состоит из 60000 цветных изображений 32x32, 10 классов, по 6000 изображений на класс. Имеется 50000 обучающих изображений и 10000 тестовых изображений</a:t>
            </a:r>
          </a:p>
        </p:txBody>
      </p:sp>
      <p:pic>
        <p:nvPicPr>
          <p:cNvPr id="19458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E724CA20-188D-4265-8195-5BE6FB87C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870" y="1724629"/>
            <a:ext cx="6396644" cy="47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BC1627-8FE7-409B-8B91-C19F7A35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72" y="3655892"/>
            <a:ext cx="3905275" cy="2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655EB5-48E4-4596-BBF1-7D2DD777BECF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3A54FCF-AB34-4204-A1F7-50A71463EE16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</p:spTree>
    <p:extLst>
      <p:ext uri="{BB962C8B-B14F-4D97-AF65-F5344CB8AC3E}">
        <p14:creationId xmlns:p14="http://schemas.microsoft.com/office/powerpoint/2010/main" val="35730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4319" y="88736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1F8ED1E-45EF-4C80-BF15-FF5AC1F2EA3D}"/>
              </a:ext>
            </a:extLst>
          </p:cNvPr>
          <p:cNvGrpSpPr/>
          <p:nvPr/>
        </p:nvGrpSpPr>
        <p:grpSpPr>
          <a:xfrm>
            <a:off x="7472124" y="3920560"/>
            <a:ext cx="4456523" cy="201088"/>
            <a:chOff x="7472125" y="3920560"/>
            <a:chExt cx="2839854" cy="201088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591E7CF3-B04C-4B74-A568-893B4B9D54E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3EBE749-8793-43E8-B47D-C43B2A7A8B71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1C89290-C685-40D0-B581-8E0D693B5FF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73CFE83-44BE-4453-9F01-8CE82D9D73B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8576053-5D77-4110-801E-2A60DB266A99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CC7F2977-2CA8-4CCC-9028-504D0026590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13BA6A9E-446F-43BF-A554-E1141ED046A3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82F6633-6320-4984-A507-902191FDCAD2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13F9079A-0D97-4183-92DA-47FF0BDBE33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63C9F98-3AB5-418B-BF3D-9CB1F314CAB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5D4DFEE-746E-4380-8155-57DAAF8DB4B9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7534D18-9969-49CF-8996-CA13EEEE5E1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3110F1A-645B-4375-BA92-3663B6302652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4CC077E0-5153-4B04-A1D4-313367BB3C4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DFD7FD6C-AC7A-460C-B803-9FB3893BCD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3B19AA3-CE98-49DA-85BE-6A8E2ECA085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4CA11251-33F4-432A-B7E3-D34F18CB8EB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E82C545D-98F4-4CAD-8C69-5BD4482998A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A0D244B-F9BE-43B4-8E88-69FB61355B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49F0B2B7-467C-4B8F-B82B-471B2E4A9C7E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4743363-1075-4770-8980-0577DE56E6D1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FD44465-7FE0-409B-8BD1-725340F9973A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0A67B27-06AC-4D7A-B9F2-3798568CC399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AAA2CE5-1E83-4F97-9B1A-B334830EFA8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C4FF9391-AC4C-4157-8228-39E63F812F3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Заголовок 1"/>
          <p:cNvSpPr>
            <a:spLocks noGrp="1"/>
          </p:cNvSpPr>
          <p:nvPr>
            <p:ph type="title"/>
          </p:nvPr>
        </p:nvSpPr>
        <p:spPr>
          <a:xfrm>
            <a:off x="1919536" y="-311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 rotWithShape="1">
          <a:blip r:embed="rId5"/>
          <a:srcRect l="4299" t="7326"/>
          <a:stretch/>
        </p:blipFill>
        <p:spPr>
          <a:xfrm>
            <a:off x="7448550" y="4209813"/>
            <a:ext cx="4591050" cy="26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12651</TotalTime>
  <Words>595</Words>
  <Application>Microsoft Office PowerPoint</Application>
  <PresentationFormat>Широкоэкранный</PresentationFormat>
  <Paragraphs>314</Paragraphs>
  <Slides>34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4" baseType="lpstr">
      <vt:lpstr>Arial</vt:lpstr>
      <vt:lpstr>Calibri</vt:lpstr>
      <vt:lpstr>Cambria Math</vt:lpstr>
      <vt:lpstr>Courier New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Набор MNIST</vt:lpstr>
      <vt:lpstr>t-SNE </vt:lpstr>
      <vt:lpstr>t-SNE </vt:lpstr>
      <vt:lpstr>t-SNE </vt:lpstr>
      <vt:lpstr>t-SNE </vt:lpstr>
      <vt:lpstr>t-SNE </vt:lpstr>
      <vt:lpstr>t-SNE </vt:lpstr>
      <vt:lpstr>Презентация PowerPoint</vt:lpstr>
      <vt:lpstr>t-SNE </vt:lpstr>
      <vt:lpstr>t-SNE </vt:lpstr>
      <vt:lpstr>t-SNE </vt:lpstr>
      <vt:lpstr>Набор MNIST</vt:lpstr>
      <vt:lpstr>Презентация PowerPoint</vt:lpstr>
      <vt:lpstr>Презентация PowerPoint</vt:lpstr>
      <vt:lpstr>t-SNE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495</cp:revision>
  <dcterms:created xsi:type="dcterms:W3CDTF">2019-05-20T04:53:11Z</dcterms:created>
  <dcterms:modified xsi:type="dcterms:W3CDTF">2023-12-11T14:09:23Z</dcterms:modified>
</cp:coreProperties>
</file>